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014" autoAdjust="0"/>
    <p:restoredTop sz="96378"/>
  </p:normalViewPr>
  <p:slideViewPr>
    <p:cSldViewPr snapToGrid="0">
      <p:cViewPr varScale="1">
        <p:scale>
          <a:sx n="100" d="100"/>
          <a:sy n="100" d="100"/>
        </p:scale>
        <p:origin x="1224" y="966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notesMaster" Target="notesMasters/notes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Pr shadeToTitle="0">
        <a:solidFill>
          <a:srgbClr val="709775">
            <a:alpha val="59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Relationship Id="rId5" Type="http://schemas.openxmlformats.org/officeDocument/2006/relationships/image" Target="../media/image5.png"  /><Relationship Id="rId6" Type="http://schemas.openxmlformats.org/officeDocument/2006/relationships/image" Target="../media/image6.png"  /><Relationship Id="rId7" Type="http://schemas.openxmlformats.org/officeDocument/2006/relationships/image" Target="../media/image7.png"  /><Relationship Id="rId8" Type="http://schemas.openxmlformats.org/officeDocument/2006/relationships/image" Target="../media/image8.png"  /><Relationship Id="rId9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Relationship Id="rId4" Type="http://schemas.openxmlformats.org/officeDocument/2006/relationships/image" Target="../media/image12.png"  /><Relationship Id="rId5" Type="http://schemas.openxmlformats.org/officeDocument/2006/relationships/image" Target="../media/image1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5.png"  /><Relationship Id="rId4" Type="http://schemas.openxmlformats.org/officeDocument/2006/relationships/image" Target="../media/image16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7000"/>
              </a:srgbClr>
            </a:fgClr>
            <a:bgClr>
              <a:schemeClr val="bg1"/>
            </a:bgClr>
          </a:patt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타원 5"/>
          <p:cNvSpPr/>
          <p:nvPr/>
        </p:nvSpPr>
        <p:spPr>
          <a:xfrm>
            <a:off x="8509002" y="-1176302"/>
            <a:ext cx="3222104" cy="3222104"/>
          </a:xfrm>
          <a:prstGeom prst="ellipse">
            <a:avLst/>
          </a:prstGeom>
          <a:solidFill>
            <a:srgbClr val="f7f0de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8"/>
          <p:cNvSpPr/>
          <p:nvPr/>
        </p:nvSpPr>
        <p:spPr>
          <a:xfrm>
            <a:off x="9237902" y="-343989"/>
            <a:ext cx="5417840" cy="5417840"/>
          </a:xfrm>
          <a:prstGeom prst="rect">
            <a:avLst/>
          </a:prstGeom>
          <a:blipFill rotWithShape="1">
            <a:blip r:embed="rId2">
              <a:alphaModFix amt="20000"/>
              <a:lum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87494" y="1943475"/>
            <a:ext cx="5542846" cy="521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프론트엔드 웹사이트 제작 포트폴리오</a:t>
            </a:r>
            <a:endParaRPr lang="ko-KR" altLang="en-US" sz="29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9348" y="5933765"/>
            <a:ext cx="2227717" cy="36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나눔스퀘어 Bold"/>
                <a:ea typeface="나눔스퀘어 Bold"/>
              </a:rPr>
              <a:t>DATE    2023.09.22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428" y="3899361"/>
            <a:ext cx="1055097" cy="4516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595959"/>
                </a:solidFill>
                <a:latin typeface="나눔스퀘어_ac Bold"/>
                <a:ea typeface="나눔스퀘어_ac Bold"/>
              </a:rPr>
              <a:t>김민정 </a:t>
            </a:r>
            <a:endParaRPr lang="ko-KR" altLang="en-US" sz="2400">
              <a:solidFill>
                <a:srgbClr val="595959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1785" y="5480131"/>
            <a:ext cx="16542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나눔스퀘어 Bold"/>
                <a:ea typeface="나눔스퀘어 Bold"/>
              </a:rPr>
              <a:t>Web &amp; mobile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16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3"/>
          <p:cNvSpPr txBox="1"/>
          <p:nvPr/>
        </p:nvSpPr>
        <p:spPr>
          <a:xfrm>
            <a:off x="959728" y="2673644"/>
            <a:ext cx="2960762" cy="10053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9525"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서울벽지</a:t>
            </a:r>
            <a:endParaRPr lang="ko-KR" altLang="en-US" sz="6000">
              <a:ln w="9525">
                <a:solidFill>
                  <a:schemeClr val="tx1">
                    <a:lumMod val="75000"/>
                    <a:lumOff val="25000"/>
                    <a:alpha val="20000"/>
                  </a:schemeClr>
                </a:solidFill>
              </a:ln>
              <a:solidFill>
                <a:srgbClr val="415d43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6267446" y="2784631"/>
            <a:ext cx="4895852" cy="165211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이미지 슬라이드 영역</a:t>
            </a:r>
            <a:endParaRPr lang="ko-KR" altLang="en-US" sz="24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 marL="242760" indent="-24276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벽지 이미지 영역에 </a:t>
            </a:r>
            <a:r>
              <a:rPr lang="en-US" altLang="ko-KR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swiper</a:t>
            </a: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플러그인을 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   사용하여 순차적으로 이미지를 보여주는 기능 구현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   왼쪽에 메뉴 버튼 클릭시 해당 벽지 이미지로 이동됨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42975" y="2401340"/>
            <a:ext cx="4991100" cy="2393316"/>
          </a:xfrm>
          <a:prstGeom prst="rect">
            <a:avLst/>
          </a:prstGeom>
          <a:ln w="9525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6219822" y="2873688"/>
            <a:ext cx="4581526" cy="164878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스타일링 소개 영역</a:t>
            </a:r>
            <a:endParaRPr lang="ko-KR" altLang="en-US" sz="24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 marL="242760" indent="-24276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이미지들을 </a:t>
            </a:r>
            <a:r>
              <a:rPr lang="en-US" altLang="ko-KR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position:absolute</a:t>
            </a: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를</a:t>
            </a:r>
            <a:r>
              <a:rPr lang="en-US" altLang="ko-KR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</a:t>
            </a: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사용하여 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    각 위치를 잡아주고 이미지에 마우스오버시 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    이미지가 위아래로 움직이도록 애니메이션 추가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</p:txBody>
      </p:sp>
      <p:pic>
        <p:nvPicPr>
          <p:cNvPr id="3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6809" y="1914075"/>
            <a:ext cx="4173905" cy="3924283"/>
          </a:xfrm>
          <a:prstGeom prst="rect">
            <a:avLst/>
          </a:prstGeom>
          <a:ln w="63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6267449" y="4300536"/>
            <a:ext cx="4581526" cy="207930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2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Footer</a:t>
            </a:r>
            <a:r>
              <a:rPr lang="ko-KR" altLang="en-US" sz="2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영역</a:t>
            </a:r>
            <a:endParaRPr lang="ko-KR" altLang="en-US" sz="24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 marL="242760" indent="-24276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하단 </a:t>
            </a:r>
            <a:r>
              <a:rPr lang="en-US" altLang="ko-KR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Footer</a:t>
            </a: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영역에 텍스트가 왼쪽으로 흐르는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    애니메이션 구현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    마우스오버시 흐르는 애니메이션 멈춤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endParaRPr lang="ko-KR" altLang="en-US">
              <a:solidFill>
                <a:srgbClr val="595959"/>
              </a:solidFill>
              <a:latin typeface="나눔스퀘어OTF_ac Bold"/>
              <a:ea typeface="나눔스퀘어OTF_ac Bold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6267447" y="2140263"/>
            <a:ext cx="4962526" cy="128683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뉴스 영역</a:t>
            </a:r>
            <a:endParaRPr lang="ko-KR" altLang="en-US" sz="24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 marL="242760" indent="-24276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swiper</a:t>
            </a: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플러그인을 사용하여 뉴스 이미지 박스들이 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    자동으로 넘어가게 구현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81099" y="1707852"/>
            <a:ext cx="4529434" cy="2156420"/>
          </a:xfrm>
          <a:prstGeom prst="rect">
            <a:avLst/>
          </a:prstGeom>
          <a:ln w="6350">
            <a:solidFill>
              <a:srgbClr val="808080"/>
            </a:solidFill>
          </a:ln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00150" y="4068572"/>
            <a:ext cx="4509688" cy="1986636"/>
          </a:xfrm>
          <a:prstGeom prst="rect">
            <a:avLst/>
          </a:prstGeom>
          <a:ln w="6350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729" y="682526"/>
            <a:ext cx="2289211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06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향후 계획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2886074" y="864392"/>
            <a:ext cx="1809750" cy="37195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1900">
                <a:solidFill>
                  <a:srgbClr val="595959"/>
                </a:solidFill>
                <a:latin typeface="나눔스퀘어 Bold"/>
                <a:ea typeface="나눔스퀘어 Bold"/>
              </a:rPr>
              <a:t>사이트 추가구현</a:t>
            </a:r>
            <a:endParaRPr lang="ko-KR" altLang="en-US" sz="1900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rcRect b="54720"/>
          <a:stretch>
            <a:fillRect/>
          </a:stretch>
        </p:blipFill>
        <p:spPr>
          <a:xfrm>
            <a:off x="927259" y="1808742"/>
            <a:ext cx="3060382" cy="4116816"/>
          </a:xfrm>
          <a:prstGeom prst="rect">
            <a:avLst/>
          </a:prstGeom>
          <a:ln w="6350">
            <a:solidFill>
              <a:srgbClr val="a6a6a6"/>
            </a:solidFill>
          </a:ln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3"/>
          <a:srcRect b="43510"/>
          <a:stretch>
            <a:fillRect/>
          </a:stretch>
        </p:blipFill>
        <p:spPr>
          <a:xfrm>
            <a:off x="4579707" y="1800223"/>
            <a:ext cx="3032586" cy="4156711"/>
          </a:xfrm>
          <a:prstGeom prst="rect">
            <a:avLst/>
          </a:prstGeom>
          <a:ln w="6350">
            <a:solidFill>
              <a:srgbClr val="a6a6a6">
                <a:alpha val="100000"/>
              </a:srgbClr>
            </a:solidFill>
          </a:ln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4"/>
          <a:srcRect b="22810"/>
          <a:stretch>
            <a:fillRect/>
          </a:stretch>
        </p:blipFill>
        <p:spPr>
          <a:xfrm>
            <a:off x="8128159" y="1762125"/>
            <a:ext cx="3060382" cy="4189864"/>
          </a:xfrm>
          <a:prstGeom prst="rect">
            <a:avLst/>
          </a:prstGeom>
          <a:ln w="9525">
            <a:solidFill>
              <a:srgbClr val="a6a6a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3211567" y="2683223"/>
            <a:ext cx="5768865" cy="149155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THANK YOU!</a:t>
            </a:r>
            <a:endParaRPr xmlns:mc="http://schemas.openxmlformats.org/markup-compatibility/2006" xmlns:hp="http://schemas.haansoft.com/office/presentation/8.0" kumimoji="0" lang="en-US" altLang="ko-KR" sz="6000" b="0" i="0" u="none" strike="noStrike" kern="1200" cap="none" spc="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415d43"/>
              </a:solidFill>
              <a:latin typeface="나눔스퀘어 ExtraBold"/>
              <a:ea typeface="나눔스퀘어 ExtraBold"/>
            </a:endParaRP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ln w="9525">
                  <a:solidFill>
                    <a:srgbClr val="404040"/>
                  </a:solidFill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감사합니다</a:t>
            </a:r>
            <a:endPara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<a:ln w="9525">
                <a:solidFill>
                  <a:srgbClr val="404040"/>
                </a:solidFill>
              </a:ln>
              <a:solidFill>
                <a:srgbClr val="415d43"/>
              </a:solidFill>
              <a:latin typeface="나눔스퀘어 ExtraBold"/>
              <a:ea typeface="나눔스퀘어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730" y="682526"/>
            <a:ext cx="22987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CONTENTS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1299" y="1618537"/>
            <a:ext cx="3129451" cy="443745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01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기획의도</a:t>
            </a:r>
            <a:endParaRPr lang="ko-KR" altLang="en-US" sz="28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02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분석</a:t>
            </a:r>
            <a:endParaRPr lang="ko-KR" altLang="en-US" sz="28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03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설계</a:t>
            </a:r>
            <a:endParaRPr lang="ko-KR" altLang="en-US" sz="28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제작기법</a:t>
            </a:r>
            <a:endParaRPr lang="ko-KR" altLang="en-US" sz="28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구현</a:t>
            </a:r>
            <a:endParaRPr lang="ko-KR" altLang="en-US" sz="28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06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향후 계획</a:t>
            </a:r>
            <a:endParaRPr lang="ko-KR" altLang="en-US" sz="28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729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01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기획의도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사각형: 둥근 모서리 1"/>
          <p:cNvSpPr/>
          <p:nvPr/>
        </p:nvSpPr>
        <p:spPr>
          <a:xfrm>
            <a:off x="1085214" y="1976120"/>
            <a:ext cx="4525706" cy="3792855"/>
          </a:xfrm>
          <a:prstGeom prst="roundRect">
            <a:avLst>
              <a:gd name="adj" fmla="val 12329"/>
            </a:avLst>
          </a:prstGeom>
          <a:solidFill>
            <a:schemeClr val="tx2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1"/>
          <p:cNvSpPr txBox="1"/>
          <p:nvPr/>
        </p:nvSpPr>
        <p:spPr>
          <a:xfrm>
            <a:off x="2035000" y="2340741"/>
            <a:ext cx="3352801" cy="44817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 ExtraBold"/>
                <a:ea typeface="나눔스퀘어OTF ExtraBold"/>
              </a:rPr>
              <a:t>포트폴리오 제작 유형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OTF ExtraBold"/>
              <a:ea typeface="나눔스퀘어OTF ExtraBold"/>
            </a:endParaRPr>
          </a:p>
        </p:txBody>
      </p:sp>
      <p:sp>
        <p:nvSpPr>
          <p:cNvPr id="33" name="타원 4"/>
          <p:cNvSpPr/>
          <p:nvPr/>
        </p:nvSpPr>
        <p:spPr>
          <a:xfrm>
            <a:off x="1433194" y="2355215"/>
            <a:ext cx="396240" cy="396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7"/>
          <p:cNvSpPr txBox="1"/>
          <p:nvPr/>
        </p:nvSpPr>
        <p:spPr>
          <a:xfrm>
            <a:off x="1387300" y="3070257"/>
            <a:ext cx="3352799" cy="452088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카피사이트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sp>
        <p:nvSpPr>
          <p:cNvPr id="35" name="사각형: 둥근 모서리 1"/>
          <p:cNvSpPr/>
          <p:nvPr/>
        </p:nvSpPr>
        <p:spPr>
          <a:xfrm>
            <a:off x="6619239" y="1975469"/>
            <a:ext cx="4525706" cy="3792855"/>
          </a:xfrm>
          <a:prstGeom prst="roundRect">
            <a:avLst>
              <a:gd name="adj" fmla="val 12329"/>
            </a:avLst>
          </a:prstGeom>
          <a:solidFill>
            <a:schemeClr val="tx2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7569025" y="2330565"/>
            <a:ext cx="3352801" cy="4488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 ExtraBold"/>
                <a:ea typeface="나눔스퀘어OTF ExtraBold"/>
              </a:rPr>
              <a:t>선정대상 </a:t>
            </a: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 ExtraBold"/>
                <a:ea typeface="나눔스퀘어OTF ExtraBold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OTF ExtraBold"/>
                <a:ea typeface="나눔스퀘어OTF ExtraBold"/>
              </a:rPr>
              <a:t> 이유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OTF ExtraBold"/>
              <a:ea typeface="나눔스퀘어OTF ExtraBold"/>
            </a:endParaRPr>
          </a:p>
        </p:txBody>
      </p:sp>
      <p:sp>
        <p:nvSpPr>
          <p:cNvPr id="37" name="타원 4"/>
          <p:cNvSpPr/>
          <p:nvPr/>
        </p:nvSpPr>
        <p:spPr>
          <a:xfrm>
            <a:off x="6967220" y="2354564"/>
            <a:ext cx="396240" cy="396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7"/>
          <p:cNvSpPr txBox="1"/>
          <p:nvPr/>
        </p:nvSpPr>
        <p:spPr>
          <a:xfrm>
            <a:off x="6921324" y="3079131"/>
            <a:ext cx="3352800" cy="452739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나눔스퀘어 Bold"/>
                <a:ea typeface="나눔스퀘어 Bold"/>
              </a:rPr>
              <a:t>서울벽지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ffffff"/>
              </a:solidFill>
              <a:latin typeface="나눔스퀘어 Bold"/>
              <a:ea typeface="나눔스퀘어 Bold"/>
            </a:endParaRPr>
          </a:p>
        </p:txBody>
      </p:sp>
      <p:grpSp>
        <p:nvGrpSpPr>
          <p:cNvPr id="39" name="그룹 11"/>
          <p:cNvGrpSpPr/>
          <p:nvPr/>
        </p:nvGrpSpPr>
        <p:grpSpPr>
          <a:xfrm rot="0">
            <a:off x="7085037" y="3457575"/>
            <a:ext cx="918958" cy="237150"/>
            <a:chOff x="8904312" y="2610176"/>
            <a:chExt cx="697502" cy="180000"/>
          </a:xfrm>
        </p:grpSpPr>
        <p:cxnSp>
          <p:nvCxnSpPr>
            <p:cNvPr id="40" name="구부러진 연결선 4"/>
            <p:cNvCxnSpPr/>
            <p:nvPr/>
          </p:nvCxnSpPr>
          <p:spPr>
            <a:xfrm rot="8100000">
              <a:off x="8904312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구부러진 연결선 13"/>
            <p:cNvCxnSpPr/>
            <p:nvPr/>
          </p:nvCxnSpPr>
          <p:spPr>
            <a:xfrm rot="8100000">
              <a:off x="9163063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구부러진 연결선 14"/>
            <p:cNvCxnSpPr/>
            <p:nvPr/>
          </p:nvCxnSpPr>
          <p:spPr>
            <a:xfrm rot="8100000">
              <a:off x="9421814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11"/>
          <p:cNvGrpSpPr/>
          <p:nvPr/>
        </p:nvGrpSpPr>
        <p:grpSpPr>
          <a:xfrm rot="0">
            <a:off x="1560536" y="3409950"/>
            <a:ext cx="1157084" cy="298601"/>
            <a:chOff x="8904312" y="2610176"/>
            <a:chExt cx="697502" cy="180000"/>
          </a:xfrm>
        </p:grpSpPr>
        <p:cxnSp>
          <p:nvCxnSpPr>
            <p:cNvPr id="44" name="구부러진 연결선 4"/>
            <p:cNvCxnSpPr/>
            <p:nvPr/>
          </p:nvCxnSpPr>
          <p:spPr>
            <a:xfrm rot="8100000">
              <a:off x="8904312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구부러진 연결선 13"/>
            <p:cNvCxnSpPr/>
            <p:nvPr/>
          </p:nvCxnSpPr>
          <p:spPr>
            <a:xfrm rot="8100000">
              <a:off x="9163063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구부러진 연결선 14"/>
            <p:cNvCxnSpPr/>
            <p:nvPr/>
          </p:nvCxnSpPr>
          <p:spPr>
            <a:xfrm rot="8100000">
              <a:off x="9421814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"/>
          <p:cNvSpPr txBox="1"/>
          <p:nvPr/>
        </p:nvSpPr>
        <p:spPr>
          <a:xfrm>
            <a:off x="6981824" y="4047172"/>
            <a:ext cx="3943352" cy="109442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lvl="0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기능적으로 시도하고 싶은 요소가 있었고 </a:t>
            </a:r>
            <a:endParaRPr lang="ko-KR" altLang="en-US" sz="1700">
              <a:solidFill>
                <a:srgbClr val="ffffff"/>
              </a:solidFill>
              <a:latin typeface="나눔스퀘어_ac"/>
              <a:ea typeface="나눔스퀘어_ac"/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컨텐츠 내용이 더 구성력이 있어서 포트폴리오 사이트로 선정함</a:t>
            </a:r>
            <a:endParaRPr lang="ko-KR" altLang="en-US" sz="1700">
              <a:solidFill>
                <a:srgbClr val="ffffff"/>
              </a:solidFill>
              <a:latin typeface="나눔스퀘어_ac"/>
              <a:ea typeface="나눔스퀘어_ac"/>
            </a:endParaRPr>
          </a:p>
        </p:txBody>
      </p:sp>
      <p:sp>
        <p:nvSpPr>
          <p:cNvPr id="48" name="TextBox 22"/>
          <p:cNvSpPr txBox="1"/>
          <p:nvPr/>
        </p:nvSpPr>
        <p:spPr>
          <a:xfrm>
            <a:off x="1485725" y="4053800"/>
            <a:ext cx="4213225" cy="10973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기존 사이트 중 퀄리티가 좋은 사이트를 </a:t>
            </a:r>
            <a:endParaRPr lang="ko-KR" altLang="en-US" sz="1700">
              <a:solidFill>
                <a:srgbClr val="ffffff"/>
              </a:solidFill>
              <a:latin typeface="나눔스퀘어_ac"/>
              <a:ea typeface="나눔스퀘어_ac"/>
            </a:endParaRPr>
          </a:p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선정하여 그동안의 배움을 바탕으로 기능 </a:t>
            </a:r>
            <a:endParaRPr lang="ko-KR" altLang="en-US" sz="1700">
              <a:solidFill>
                <a:srgbClr val="ffffff"/>
              </a:solidFill>
              <a:latin typeface="나눔스퀘어_ac"/>
              <a:ea typeface="나눔스퀘어_ac"/>
            </a:endParaRPr>
          </a:p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구현을 하고자 카피사이트 유형으로 제작 </a:t>
            </a:r>
            <a:endParaRPr lang="ko-KR" altLang="en-US" sz="1700">
              <a:solidFill>
                <a:srgbClr val="ffffff"/>
              </a:solidFill>
              <a:latin typeface="나눔스퀘어_ac"/>
              <a:ea typeface="나눔스퀘어_a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0" name="사각형: 둥근 모서리 2"/>
          <p:cNvSpPr/>
          <p:nvPr/>
        </p:nvSpPr>
        <p:spPr>
          <a:xfrm>
            <a:off x="6229412" y="1789485"/>
            <a:ext cx="4483942" cy="3775417"/>
          </a:xfrm>
          <a:prstGeom prst="roundRect">
            <a:avLst>
              <a:gd name="adj" fmla="val 13072"/>
            </a:avLst>
          </a:prstGeom>
          <a:solidFill>
            <a:srgbClr val="f1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02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분석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grpSp>
        <p:nvGrpSpPr>
          <p:cNvPr id="27" name=""/>
          <p:cNvGrpSpPr/>
          <p:nvPr/>
        </p:nvGrpSpPr>
        <p:grpSpPr>
          <a:xfrm rot="0">
            <a:off x="1237426" y="1633073"/>
            <a:ext cx="1777066" cy="3767602"/>
            <a:chOff x="1237426" y="1633073"/>
            <a:chExt cx="1777066" cy="3767602"/>
          </a:xfrm>
        </p:grpSpPr>
        <p:pic>
          <p:nvPicPr>
            <p:cNvPr id="22" name="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246948" y="1633073"/>
              <a:ext cx="1767544" cy="990336"/>
            </a:xfrm>
            <a:prstGeom prst="rect">
              <a:avLst/>
            </a:prstGeom>
          </p:spPr>
        </p:pic>
        <p:pic>
          <p:nvPicPr>
            <p:cNvPr id="2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37426" y="2612959"/>
              <a:ext cx="1772108" cy="993411"/>
            </a:xfrm>
            <a:prstGeom prst="rect">
              <a:avLst/>
            </a:prstGeom>
          </p:spPr>
        </p:pic>
        <p:pic>
          <p:nvPicPr>
            <p:cNvPr id="24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51715" y="3587285"/>
              <a:ext cx="1751081" cy="990911"/>
            </a:xfrm>
            <a:prstGeom prst="rect">
              <a:avLst/>
            </a:prstGeom>
          </p:spPr>
        </p:pic>
        <p:pic>
          <p:nvPicPr>
            <p:cNvPr id="25" name="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46188" y="4557929"/>
              <a:ext cx="1757492" cy="842747"/>
            </a:xfrm>
            <a:prstGeom prst="rect">
              <a:avLst/>
            </a:prstGeom>
          </p:spPr>
        </p:pic>
      </p:grpSp>
      <p:grpSp>
        <p:nvGrpSpPr>
          <p:cNvPr id="31" name=""/>
          <p:cNvGrpSpPr/>
          <p:nvPr/>
        </p:nvGrpSpPr>
        <p:grpSpPr>
          <a:xfrm rot="0">
            <a:off x="3293919" y="3125186"/>
            <a:ext cx="1815031" cy="3131941"/>
            <a:chOff x="3276601" y="2562345"/>
            <a:chExt cx="1815031" cy="3131941"/>
          </a:xfrm>
        </p:grpSpPr>
        <p:pic>
          <p:nvPicPr>
            <p:cNvPr id="28" name="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279775" y="3321049"/>
              <a:ext cx="1811857" cy="868816"/>
            </a:xfrm>
            <a:prstGeom prst="rect">
              <a:avLst/>
            </a:prstGeom>
          </p:spPr>
        </p:pic>
        <p:pic>
          <p:nvPicPr>
            <p:cNvPr id="26" name="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286126" y="2562345"/>
              <a:ext cx="1797787" cy="866655"/>
            </a:xfrm>
            <a:prstGeom prst="rect">
              <a:avLst/>
            </a:prstGeom>
          </p:spPr>
        </p:pic>
        <p:pic>
          <p:nvPicPr>
            <p:cNvPr id="29" name="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276601" y="4072169"/>
              <a:ext cx="1805265" cy="859469"/>
            </a:xfrm>
            <a:prstGeom prst="rect">
              <a:avLst/>
            </a:prstGeom>
          </p:spPr>
        </p:pic>
        <p:pic>
          <p:nvPicPr>
            <p:cNvPr id="30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278906" y="4899049"/>
              <a:ext cx="1805197" cy="795237"/>
            </a:xfrm>
            <a:prstGeom prst="rect">
              <a:avLst/>
            </a:prstGeom>
          </p:spPr>
        </p:pic>
      </p:grpSp>
      <p:sp>
        <p:nvSpPr>
          <p:cNvPr id="37" name=""/>
          <p:cNvSpPr txBox="1"/>
          <p:nvPr/>
        </p:nvSpPr>
        <p:spPr>
          <a:xfrm>
            <a:off x="6581772" y="2347912"/>
            <a:ext cx="3825244" cy="74580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257040" indent="-257040">
              <a:lnSpc>
                <a:spcPct val="12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595959"/>
                </a:solidFill>
                <a:latin typeface="나눔스퀘어 Bold"/>
                <a:ea typeface="나눔스퀘어 Bold"/>
              </a:rPr>
              <a:t>전체적으로 움직이는 애니메이션이 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>
                <a:solidFill>
                  <a:srgbClr val="595959"/>
                </a:solidFill>
                <a:latin typeface="나눔스퀘어 Bold"/>
                <a:ea typeface="나눔스퀘어 Bold"/>
              </a:rPr>
              <a:t>     많아 동적인 분위기의 사이트로 구성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6581772" y="3356133"/>
            <a:ext cx="3825244" cy="74723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257040" indent="-257040">
              <a:lnSpc>
                <a:spcPct val="12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595959"/>
                </a:solidFill>
                <a:latin typeface="나눔스퀘어 Bold"/>
                <a:ea typeface="나눔스퀘어 Bold"/>
              </a:rPr>
              <a:t>가로스크롤 효과를 사용하여 세로로 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>
                <a:solidFill>
                  <a:srgbClr val="595959"/>
                </a:solidFill>
                <a:latin typeface="나눔스퀘어 Bold"/>
                <a:ea typeface="나눔스퀘어 Bold"/>
              </a:rPr>
              <a:t>    긴 사이트의 단조로움을 없앰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6581772" y="4327683"/>
            <a:ext cx="3825244" cy="74723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marL="257040" indent="-257040">
              <a:lnSpc>
                <a:spcPct val="12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>
                <a:solidFill>
                  <a:srgbClr val="595959"/>
                </a:solidFill>
                <a:latin typeface="나눔스퀘어 Bold"/>
                <a:ea typeface="나눔스퀘어 Bold"/>
              </a:rPr>
              <a:t>반복되는 레이아웃없이 각 영역마다 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>
                <a:solidFill>
                  <a:srgbClr val="595959"/>
                </a:solidFill>
                <a:latin typeface="나눔스퀘어 Bold"/>
                <a:ea typeface="나눔스퀘어 Bold"/>
              </a:rPr>
              <a:t>    다른 레이아웃으로 집중도를 높임 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03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설계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7279" y="1504950"/>
            <a:ext cx="4578605" cy="4257674"/>
          </a:xfrm>
          <a:prstGeom prst="rect">
            <a:avLst/>
          </a:prstGeom>
          <a:ln w="6350">
            <a:solidFill>
              <a:srgbClr val="a6a6a6"/>
            </a:solidFill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96472" y="2214984"/>
            <a:ext cx="3644900" cy="1470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"/>
          <p:cNvSpPr txBox="1"/>
          <p:nvPr/>
        </p:nvSpPr>
        <p:spPr>
          <a:xfrm>
            <a:off x="6838949" y="1900237"/>
            <a:ext cx="4343400" cy="52673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rgbClr val="595959"/>
                </a:solidFill>
                <a:latin typeface="나눔스퀘어OTF_ac Bold"/>
                <a:ea typeface="나눔스퀘어OTF_ac Bold"/>
              </a:rPr>
              <a:t>와이어 프레임 설계</a:t>
            </a:r>
            <a:r>
              <a:rPr lang="en-US" altLang="ko-KR" sz="24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Balsamiq</a:t>
            </a:r>
            <a:endParaRPr lang="en-US" altLang="ko-KR" sz="24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7553322" y="2737008"/>
            <a:ext cx="3476625" cy="115681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ko-KR">
                <a:solidFill>
                  <a:srgbClr val="595959"/>
                </a:solidFill>
                <a:latin typeface="나눔스퀘어OTF_ac Bold"/>
                <a:ea typeface="나눔스퀘어OTF_ac Bold"/>
              </a:rPr>
              <a:t>Balsamiq</a:t>
            </a:r>
            <a:r>
              <a:rPr lang="ko-KR" altLang="en-US">
                <a:solidFill>
                  <a:srgbClr val="595959"/>
                </a:solidFill>
                <a:latin typeface="나눔스퀘어OTF_ac Bold"/>
                <a:ea typeface="나눔스퀘어OTF_ac Bold"/>
              </a:rPr>
              <a:t> 툴을 사용하여 </a:t>
            </a:r>
            <a:endParaRPr lang="ko-KR" altLang="en-US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>
                <a:solidFill>
                  <a:srgbClr val="595959"/>
                </a:solidFill>
                <a:latin typeface="나눔스퀘어OTF_ac Bold"/>
                <a:ea typeface="나눔스퀘어OTF_ac Bold"/>
              </a:rPr>
              <a:t>홈페이지 레이아웃과 이벤트 기능을 표현한 와이어 프레임을 설계</a:t>
            </a:r>
            <a:endParaRPr lang="ko-KR" altLang="en-US">
              <a:solidFill>
                <a:srgbClr val="595959"/>
              </a:solidFill>
              <a:latin typeface="나눔스퀘어OTF_ac Bold"/>
              <a:ea typeface="나눔스퀘어OTF_ac Bold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95366" y="2776067"/>
            <a:ext cx="2952588" cy="3496616"/>
          </a:xfrm>
          <a:prstGeom prst="rect">
            <a:avLst/>
          </a:prstGeom>
          <a:ln w="6350">
            <a:solidFill>
              <a:srgbClr val="a6a6a6"/>
            </a:solidFill>
          </a:ln>
        </p:spPr>
      </p:pic>
      <p:pic>
        <p:nvPicPr>
          <p:cNvPr id="2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0610851" y="1838325"/>
            <a:ext cx="581023" cy="5810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730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제작기법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6905625" y="2366965"/>
            <a:ext cx="1381125" cy="45053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폰트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1413757" y="2329411"/>
            <a:ext cx="1381125" cy="44998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컬러</a:t>
            </a:r>
            <a:endParaRPr xmlns:mc="http://schemas.openxmlformats.org/markup-compatibility/2006" xmlns:hp="http://schemas.haansoft.com/office/presentation/8.0" kumimoji="0" lang="ko-KR" altLang="en-US" sz="24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32" name="타원 4"/>
          <p:cNvSpPr/>
          <p:nvPr/>
        </p:nvSpPr>
        <p:spPr>
          <a:xfrm>
            <a:off x="1499868" y="2945763"/>
            <a:ext cx="1158240" cy="1158240"/>
          </a:xfrm>
          <a:prstGeom prst="ellipse">
            <a:avLst/>
          </a:prstGeom>
          <a:solidFill>
            <a:srgbClr val="eded75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4"/>
          <p:cNvSpPr/>
          <p:nvPr/>
        </p:nvSpPr>
        <p:spPr>
          <a:xfrm>
            <a:off x="3014344" y="2945763"/>
            <a:ext cx="1158240" cy="1158240"/>
          </a:xfrm>
          <a:prstGeom prst="ellipse">
            <a:avLst/>
          </a:prstGeom>
          <a:solidFill>
            <a:srgbClr val="667475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4"/>
          <p:cNvSpPr/>
          <p:nvPr/>
        </p:nvSpPr>
        <p:spPr>
          <a:xfrm>
            <a:off x="4614544" y="2945763"/>
            <a:ext cx="1158240" cy="1158240"/>
          </a:xfrm>
          <a:prstGeom prst="ellipse">
            <a:avLst/>
          </a:prstGeom>
          <a:solidFill>
            <a:srgbClr val="646567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 txBox="1"/>
          <p:nvPr/>
        </p:nvSpPr>
        <p:spPr>
          <a:xfrm>
            <a:off x="1538288" y="4311018"/>
            <a:ext cx="1152525" cy="316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eded75</a:t>
            </a:r>
            <a:endParaRPr lang="en-US" altLang="en-US" sz="1500">
              <a:solidFill>
                <a:srgbClr val="262626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3071814" y="4339593"/>
            <a:ext cx="1104900" cy="316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667475</a:t>
            </a:r>
            <a:endParaRPr lang="en-US" altLang="en-US" sz="1500">
              <a:solidFill>
                <a:srgbClr val="262626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4672014" y="4339593"/>
            <a:ext cx="1104900" cy="31622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646567</a:t>
            </a:r>
            <a:endParaRPr lang="en-US" altLang="en-US" sz="1500">
              <a:solidFill>
                <a:srgbClr val="262626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7686676" y="2366962"/>
            <a:ext cx="3324224" cy="517208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400">
                <a:solidFill>
                  <a:srgbClr val="808080"/>
                </a:solidFill>
                <a:latin typeface="나눔스퀘어 Bold"/>
                <a:ea typeface="나눔스퀘어 Bold"/>
              </a:rPr>
              <a:t>‘</a:t>
            </a:r>
            <a:r>
              <a:rPr lang="en-US" altLang="ko-KR" sz="1400">
                <a:solidFill>
                  <a:srgbClr val="808080"/>
                </a:solidFill>
                <a:latin typeface="나눔스퀘어OTF ExtraBold"/>
                <a:ea typeface="나눔스퀘어OTF ExtraBold"/>
              </a:rPr>
              <a:t>Noto Sans</a:t>
            </a:r>
            <a:r>
              <a:rPr lang="ko-KR" altLang="en-US" sz="1400">
                <a:solidFill>
                  <a:srgbClr val="808080"/>
                </a:solidFill>
                <a:latin typeface="나눔스퀘어OTF ExtraBold"/>
                <a:ea typeface="나눔스퀘어OTF ExtraBold"/>
              </a:rPr>
              <a:t> </a:t>
            </a:r>
            <a:r>
              <a:rPr lang="en-US" altLang="ko-KR" sz="1400">
                <a:solidFill>
                  <a:srgbClr val="808080"/>
                </a:solidFill>
                <a:latin typeface="나눔스퀘어OTF ExtraBold"/>
                <a:ea typeface="나눔스퀘어OTF ExtraBold"/>
              </a:rPr>
              <a:t>KR’</a:t>
            </a:r>
            <a:r>
              <a:rPr lang="en-US" altLang="ko-KR" sz="1400">
                <a:solidFill>
                  <a:srgbClr val="808080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>
                <a:solidFill>
                  <a:srgbClr val="808080"/>
                </a:solidFill>
                <a:latin typeface="나눔스퀘어 Bold"/>
                <a:ea typeface="나눔스퀘어 Bold"/>
              </a:rPr>
              <a:t>폰트를 다운받아 </a:t>
            </a:r>
            <a:r>
              <a:rPr lang="en-US" altLang="ko-KR" sz="1400">
                <a:solidFill>
                  <a:srgbClr val="808080"/>
                </a:solidFill>
                <a:latin typeface="나눔스퀘어 Bold"/>
                <a:ea typeface="나눔스퀘어 Bold"/>
              </a:rPr>
              <a:t> </a:t>
            </a:r>
            <a:endParaRPr lang="en-US" altLang="ko-KR" sz="1400">
              <a:solidFill>
                <a:srgbClr val="808080"/>
              </a:solidFill>
              <a:latin typeface="나눔스퀘어 Bold"/>
              <a:ea typeface="나눔스퀘어 Bold"/>
            </a:endParaRPr>
          </a:p>
          <a:p>
            <a:pPr>
              <a:defRPr/>
            </a:pPr>
            <a:r>
              <a:rPr lang="en-US" altLang="ko-KR" sz="1400">
                <a:solidFill>
                  <a:srgbClr val="808080"/>
                </a:solidFill>
                <a:latin typeface="나눔스퀘어 Bold"/>
                <a:ea typeface="나눔스퀘어 Bold"/>
              </a:rPr>
              <a:t>woff</a:t>
            </a:r>
            <a:r>
              <a:rPr lang="ko-KR" altLang="en-US" sz="1400">
                <a:solidFill>
                  <a:srgbClr val="808080"/>
                </a:solidFill>
                <a:latin typeface="나눔스퀘어 Bold"/>
                <a:ea typeface="나눔스퀘어 Bold"/>
              </a:rPr>
              <a:t> 형식으로 사용</a:t>
            </a:r>
            <a:endParaRPr lang="ko-KR" altLang="en-US" sz="1400">
              <a:solidFill>
                <a:srgbClr val="808080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9442" y="2990629"/>
            <a:ext cx="3158214" cy="1448241"/>
          </a:xfrm>
          <a:prstGeom prst="rect">
            <a:avLst/>
          </a:prstGeom>
          <a:ln w="6350">
            <a:solidFill>
              <a:srgbClr val="a6a6a6"/>
            </a:solidFill>
          </a:ln>
        </p:spPr>
      </p:pic>
      <p:sp>
        <p:nvSpPr>
          <p:cNvPr id="59" name=""/>
          <p:cNvSpPr txBox="1"/>
          <p:nvPr/>
        </p:nvSpPr>
        <p:spPr>
          <a:xfrm>
            <a:off x="6953250" y="4672012"/>
            <a:ext cx="3609974" cy="298133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1400">
                <a:solidFill>
                  <a:srgbClr val="595959"/>
                </a:solidFill>
                <a:latin typeface="나눔스퀘어"/>
                <a:ea typeface="나눔스퀘어"/>
              </a:rPr>
              <a:t>font-family : ‘Noto Sans KR’, sans-serif;</a:t>
            </a:r>
            <a:endParaRPr lang="en-US" altLang="ko-KR" sz="1400">
              <a:solidFill>
                <a:srgbClr val="595959"/>
              </a:solidFill>
              <a:latin typeface="나눔스퀘어"/>
              <a:ea typeface="나눔스퀘어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9730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제작기법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5538787" y="1938340"/>
            <a:ext cx="1114425" cy="3933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사용기능</a:t>
            </a:r>
            <a:endParaRPr xmlns:mc="http://schemas.openxmlformats.org/markup-compatibility/2006" xmlns:hp="http://schemas.haansoft.com/office/presentation/8.0" kumimoji="0" lang="ko-KR" altLang="en-US" sz="20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"/>
          <p:cNvPicPr>
            <a:picLocks noChangeAspect="1"/>
          </p:cNvPicPr>
          <p:nvPr/>
        </p:nvPicPr>
        <p:blipFill rotWithShape="1">
          <a:blip r:embed="rId3"/>
          <a:srcRect t="12130" b="20770"/>
          <a:stretch>
            <a:fillRect/>
          </a:stretch>
        </p:blipFill>
        <p:spPr>
          <a:xfrm>
            <a:off x="2419350" y="3133725"/>
            <a:ext cx="5452754" cy="1820489"/>
          </a:xfrm>
          <a:prstGeom prst="rect">
            <a:avLst/>
          </a:prstGeom>
        </p:spPr>
      </p:pic>
      <p:pic>
        <p:nvPicPr>
          <p:cNvPr id="4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78988" y="3286124"/>
            <a:ext cx="1470171" cy="1380790"/>
          </a:xfrm>
          <a:prstGeom prst="rect">
            <a:avLst/>
          </a:prstGeom>
        </p:spPr>
      </p:pic>
      <p:sp>
        <p:nvSpPr>
          <p:cNvPr id="46" name=""/>
          <p:cNvSpPr txBox="1"/>
          <p:nvPr/>
        </p:nvSpPr>
        <p:spPr>
          <a:xfrm>
            <a:off x="2647950" y="2622398"/>
            <a:ext cx="1119225" cy="4522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rgbClr val="0d0d0d"/>
                </a:solidFill>
                <a:latin typeface="나눔스퀘어OTF ExtraBold"/>
                <a:ea typeface="나눔스퀘어OTF ExtraBold"/>
              </a:rPr>
              <a:t>HTML</a:t>
            </a:r>
            <a:endParaRPr lang="en-US" altLang="ko-KR" sz="2400">
              <a:solidFill>
                <a:srgbClr val="0d0d0d"/>
              </a:solidFill>
              <a:latin typeface="나눔스퀘어OTF ExtraBold"/>
              <a:ea typeface="나눔스퀘어OTF ExtraBold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4676773" y="2603348"/>
            <a:ext cx="1119227" cy="45227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2400">
                <a:solidFill>
                  <a:srgbClr val="0d0d0d"/>
                </a:solidFill>
                <a:latin typeface="나눔스퀘어OTF ExtraBold"/>
                <a:ea typeface="나눔스퀘어OTF ExtraBold"/>
              </a:rPr>
              <a:t>CSS</a:t>
            </a:r>
            <a:endParaRPr lang="en-US" altLang="ko-KR" sz="2400">
              <a:solidFill>
                <a:srgbClr val="0d0d0d"/>
              </a:solidFill>
              <a:latin typeface="나눔스퀘어OTF ExtraBold"/>
              <a:ea typeface="나눔스퀘어OTF ExtraBold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6762750" y="2612873"/>
            <a:ext cx="1119226" cy="45227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d0d0d"/>
                </a:solidFill>
                <a:latin typeface="나눔스퀘어OTF ExtraBold"/>
                <a:ea typeface="나눔스퀘어OTF ExtraBold"/>
              </a:rPr>
              <a:t>JS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d0d0d"/>
              </a:solidFill>
              <a:latin typeface="나눔스퀘어OTF ExtraBold"/>
              <a:ea typeface="나눔스퀘어OTF ExtraBold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8372475" y="2614791"/>
            <a:ext cx="1419226" cy="4503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  <a:solidFill>
                  <a:srgbClr val="0d0d0d"/>
                </a:solidFill>
                <a:latin typeface="나눔스퀘어OTF ExtraBold"/>
                <a:ea typeface="나눔스퀘어OTF ExtraBold"/>
              </a:rPr>
              <a:t>SWIPER</a:t>
            </a:r>
            <a:endParaRPr xmlns:mc="http://schemas.openxmlformats.org/markup-compatibility/2006" xmlns:hp="http://schemas.haansoft.com/office/presentation/8.0" kumimoji="0" lang="en-US" altLang="ko-KR" sz="2400" b="0" i="0" u="none" strike="noStrike" kern="1200" cap="none" spc="0" normalizeH="0" baseline="0" mc:Ignorable="hp" hp:hslEmbossed="0">
              <a:solidFill>
                <a:srgbClr val="0d0d0d"/>
              </a:solidFill>
              <a:latin typeface="나눔스퀘어OTF ExtraBold"/>
              <a:ea typeface="나눔스퀘어OTF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43000" y="1689963"/>
            <a:ext cx="4462400" cy="2144573"/>
          </a:xfrm>
          <a:prstGeom prst="rect">
            <a:avLst/>
          </a:prstGeom>
          <a:ln w="6350">
            <a:solidFill>
              <a:srgbClr val="808080"/>
            </a:solidFill>
          </a:ln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42997" y="4042947"/>
            <a:ext cx="4463897" cy="2154417"/>
          </a:xfrm>
          <a:prstGeom prst="rect">
            <a:avLst/>
          </a:prstGeom>
          <a:ln w="6350">
            <a:solidFill>
              <a:srgbClr val="808080"/>
            </a:solidFill>
          </a:ln>
        </p:spPr>
      </p:pic>
      <p:sp>
        <p:nvSpPr>
          <p:cNvPr id="25" name="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6" name=""/>
          <p:cNvSpPr txBox="1"/>
          <p:nvPr/>
        </p:nvSpPr>
        <p:spPr>
          <a:xfrm>
            <a:off x="6267449" y="4300536"/>
            <a:ext cx="4581526" cy="170783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상단영역</a:t>
            </a:r>
            <a:endParaRPr lang="ko-KR" altLang="en-US" sz="24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 marL="242760" indent="-24276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상단 햄버거메뉴 버튼 클릭시 세부메뉴 영역이 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    오른쪽에서 등장함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endParaRPr lang="ko-KR" altLang="en-US">
              <a:solidFill>
                <a:srgbClr val="595959"/>
              </a:solidFill>
              <a:latin typeface="나눔스퀘어OTF_ac Bold"/>
              <a:ea typeface="나눔스퀘어OTF_ac Bold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6267447" y="2140263"/>
            <a:ext cx="4581526" cy="128873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메인비주얼 영역</a:t>
            </a:r>
            <a:endParaRPr lang="ko-KR" altLang="en-US" sz="24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 marL="242760" indent="-24276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en-US" altLang="ko-KR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swiper</a:t>
            </a: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플러그인을 사용하여 순차적으로 이미지를 보여주는 기능 구현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6"/>
          <p:cNvSpPr/>
          <p:nvPr/>
        </p:nvSpPr>
        <p:spPr>
          <a:xfrm>
            <a:off x="332207" y="349135"/>
            <a:ext cx="11519471" cy="6232094"/>
          </a:xfrm>
          <a:prstGeom prst="rect">
            <a:avLst/>
          </a:prstGeom>
          <a:pattFill prst="wdUpDiag">
            <a:fgClr>
              <a:srgbClr val="fbfbfb">
                <a:alpha val="96860"/>
              </a:srgbClr>
            </a:fgClr>
            <a:bgClr>
              <a:srgbClr val="ffffff">
                <a:alpha val="100000"/>
              </a:srgbClr>
            </a:bgClr>
          </a:pattFill>
          <a:ln w="12700" cap="flat" cmpd="sng" algn="ctr">
            <a:noFill/>
            <a:prstDash val="solid"/>
            <a:miter/>
          </a:ln>
          <a:effectLst>
            <a:softEdge rad="0"/>
          </a:effectLst>
        </p:spPr>
        <p:txBody>
          <a:bodyPr anchor="ctr"/>
          <a:p>
            <a:pPr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  <a:endParaRPr xmlns:mc="http://schemas.openxmlformats.org/markup-compatibility/2006" xmlns:hp="http://schemas.haansoft.com/office/presentation/8.0" kumimoji="0" lang="ko-KR" altLang="en-US" sz="1900" b="0" i="0" u="none" strike="noStrike" kern="1200" cap="none" spc="0" normalizeH="0" baseline="0" mc:Ignorable="hp" hp:hslEmbossed="0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27" name=""/>
          <p:cNvSpPr txBox="1"/>
          <p:nvPr/>
        </p:nvSpPr>
        <p:spPr>
          <a:xfrm>
            <a:off x="6257922" y="2883212"/>
            <a:ext cx="4581526" cy="201073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24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가로 스크롤 영역</a:t>
            </a:r>
            <a:endParaRPr lang="ko-KR" altLang="en-US" sz="240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  <a:p>
            <a:pPr marL="242760" indent="-24276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해당영역에서 마우스 휠 스크롤시 </a:t>
            </a:r>
            <a:r>
              <a:rPr lang="en-US" altLang="ko-KR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4</a:t>
            </a: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개의 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     박스들이 오른쪽방향으로 가로 스크롤 됨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  <a:p>
            <a:pPr marL="242760" indent="-242760">
              <a:lnSpc>
                <a:spcPct val="140000"/>
              </a:lnSpc>
              <a:spcBef>
                <a:spcPts val="0"/>
              </a:spcBef>
              <a:buFont typeface="Arial"/>
              <a:buChar char="•"/>
              <a:defRPr/>
            </a:pPr>
            <a:r>
              <a:rPr lang="ko-KR" altLang="en-US" sz="1700">
                <a:solidFill>
                  <a:srgbClr val="595959"/>
                </a:solidFill>
                <a:latin typeface="나눔스퀘어OTF_ac Bold"/>
                <a:ea typeface="나눔스퀘어OTF_ac Bold"/>
              </a:rPr>
              <a:t>마지막 영역에서 확대되면서  화면을 꽉채우면서 등장</a:t>
            </a:r>
            <a:endParaRPr lang="ko-KR" altLang="en-US" sz="1700">
              <a:solidFill>
                <a:srgbClr val="595959"/>
              </a:solidFill>
              <a:latin typeface="나눔스퀘어OTF_ac Bold"/>
              <a:ea typeface="나눔스퀘어OTF_ac Bold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6977" y="1598877"/>
            <a:ext cx="3874671" cy="2172069"/>
          </a:xfrm>
          <a:prstGeom prst="rect">
            <a:avLst/>
          </a:prstGeom>
          <a:ln w="9525">
            <a:solidFill>
              <a:srgbClr val="808080"/>
            </a:solidFill>
          </a:ln>
        </p:spPr>
      </p:pic>
      <p:pic>
        <p:nvPicPr>
          <p:cNvPr id="2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80315" y="3943028"/>
            <a:ext cx="3842289" cy="2174294"/>
          </a:xfrm>
          <a:prstGeom prst="rect">
            <a:avLst/>
          </a:prstGeom>
          <a:ln w="9525">
            <a:solidFill>
              <a:srgbClr val="80808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266</ep:Words>
  <ep:PresentationFormat>와이드스크린</ep:PresentationFormat>
  <ep:Paragraphs>86</ep:Paragraphs>
  <ep:Slides>14</ep:Slides>
  <ep:Notes>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2023-09-21T06:51:59.000</dcterms:created>
  <dc:creator>user</dc:creator>
  <cp:lastModifiedBy>Administrator</cp:lastModifiedBy>
  <dcterms:modified xsi:type="dcterms:W3CDTF">2023-09-21T17:57:28.839</dcterms:modified>
  <cp:revision>49</cp:revision>
  <dc:title>PowerPoint 프레젠테이션</dc:title>
  <cp:version/>
</cp:coreProperties>
</file>